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56" r:id="rId1"/>
    <p:sldMasterId id="2147483648" r:id="rId2"/>
  </p:sldMasterIdLst>
  <p:notesMasterIdLst>
    <p:notesMasterId r:id="rId18"/>
  </p:notesMasterIdLst>
  <p:sldIdLst>
    <p:sldId id="268" r:id="rId3"/>
    <p:sldId id="289" r:id="rId4"/>
    <p:sldId id="293" r:id="rId5"/>
    <p:sldId id="295" r:id="rId6"/>
    <p:sldId id="296" r:id="rId7"/>
    <p:sldId id="304" r:id="rId8"/>
    <p:sldId id="294" r:id="rId9"/>
    <p:sldId id="297" r:id="rId10"/>
    <p:sldId id="299" r:id="rId11"/>
    <p:sldId id="298" r:id="rId12"/>
    <p:sldId id="300" r:id="rId13"/>
    <p:sldId id="302" r:id="rId14"/>
    <p:sldId id="303" r:id="rId15"/>
    <p:sldId id="301" r:id="rId16"/>
    <p:sldId id="275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7E"/>
    <a:srgbClr val="3A3A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81B527-8464-4A8D-92F6-0938425E1DA5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417411-F379-439F-96F3-025087DAA54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0883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부제목 2">
            <a:extLst>
              <a:ext uri="{FF2B5EF4-FFF2-40B4-BE49-F238E27FC236}">
                <a16:creationId xmlns:a16="http://schemas.microsoft.com/office/drawing/2014/main" id="{8888A8AD-23D5-42E1-BCF9-84785A00103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79724" y="5278509"/>
            <a:ext cx="3308465" cy="45184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학번 이름</a:t>
            </a:r>
          </a:p>
        </p:txBody>
      </p:sp>
      <p:sp>
        <p:nvSpPr>
          <p:cNvPr id="7" name="제목 6">
            <a:extLst>
              <a:ext uri="{FF2B5EF4-FFF2-40B4-BE49-F238E27FC236}">
                <a16:creationId xmlns:a16="http://schemas.microsoft.com/office/drawing/2014/main" id="{27D33FDC-59C7-4A69-90E5-95E9062B5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52354" y="1276728"/>
            <a:ext cx="8487294" cy="1330842"/>
          </a:xfrm>
          <a:prstGeom prst="rect">
            <a:avLst/>
          </a:prstGeom>
        </p:spPr>
        <p:txBody>
          <a:bodyPr/>
          <a:lstStyle>
            <a:lvl1pPr algn="ctr">
              <a:defRPr b="1">
                <a:solidFill>
                  <a:srgbClr val="00007E"/>
                </a:solidFill>
              </a:defRPr>
            </a:lvl1pPr>
          </a:lstStyle>
          <a:p>
            <a:r>
              <a:rPr lang="ko-KR" altLang="en-US" dirty="0" err="1"/>
              <a:t>로봇학실험</a:t>
            </a:r>
            <a:r>
              <a:rPr lang="ko-KR" altLang="en-US" dirty="0"/>
              <a:t> </a:t>
            </a:r>
            <a:r>
              <a:rPr lang="en-US" altLang="ko-KR" dirty="0"/>
              <a:t>#</a:t>
            </a:r>
            <a:br>
              <a:rPr lang="en-US" altLang="ko-KR" dirty="0"/>
            </a:br>
            <a:r>
              <a:rPr lang="en-US" altLang="ko-KR" dirty="0"/>
              <a:t>[</a:t>
            </a:r>
            <a:r>
              <a:rPr lang="ko-KR" altLang="en-US" dirty="0"/>
              <a:t>과제 양식</a:t>
            </a:r>
            <a:r>
              <a:rPr lang="en-US" altLang="ko-KR" dirty="0"/>
              <a:t>]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3711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9D068529-0201-4542-B374-CF3767D6C26B}"/>
              </a:ext>
            </a:extLst>
          </p:cNvPr>
          <p:cNvGrpSpPr/>
          <p:nvPr userDrawn="1"/>
        </p:nvGrpSpPr>
        <p:grpSpPr>
          <a:xfrm>
            <a:off x="860449" y="1137413"/>
            <a:ext cx="3516998" cy="548390"/>
            <a:chOff x="860449" y="1137413"/>
            <a:chExt cx="3516998" cy="54839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D12826A-EE3F-471F-80C0-370F455B3769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260FC68-C31A-4D20-9C63-F2BBC0F4D6D8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167ECDE0-AA87-4847-835D-6FF875543904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508449" y="1217746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32" name="제목 개체 틀 1">
            <a:extLst>
              <a:ext uri="{FF2B5EF4-FFF2-40B4-BE49-F238E27FC236}">
                <a16:creationId xmlns:a16="http://schemas.microsoft.com/office/drawing/2014/main" id="{282312EF-4F47-4C3D-9897-9802BFED6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630" y="261810"/>
            <a:ext cx="10515600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4" name="슬라이드 번호 개체 틀 5">
            <a:extLst>
              <a:ext uri="{FF2B5EF4-FFF2-40B4-BE49-F238E27FC236}">
                <a16:creationId xmlns:a16="http://schemas.microsoft.com/office/drawing/2014/main" id="{B15F9604-CC8A-4935-81E0-8D93F3056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9135" y="0"/>
            <a:ext cx="412865" cy="473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29E1B995-0F38-48C0-B041-DBEEF5C02F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45" name="텍스트 개체 틀 23">
            <a:extLst>
              <a:ext uri="{FF2B5EF4-FFF2-40B4-BE49-F238E27FC236}">
                <a16:creationId xmlns:a16="http://schemas.microsoft.com/office/drawing/2014/main" id="{45E370CD-1BF7-45D4-B89E-E32391A64F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0449" y="1214971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725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9D068529-0201-4542-B374-CF3767D6C26B}"/>
              </a:ext>
            </a:extLst>
          </p:cNvPr>
          <p:cNvGrpSpPr/>
          <p:nvPr userDrawn="1"/>
        </p:nvGrpSpPr>
        <p:grpSpPr>
          <a:xfrm>
            <a:off x="860449" y="1137413"/>
            <a:ext cx="3516998" cy="548390"/>
            <a:chOff x="860449" y="1137413"/>
            <a:chExt cx="3516998" cy="54839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D12826A-EE3F-471F-80C0-370F455B3769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260FC68-C31A-4D20-9C63-F2BBC0F4D6D8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167ECDE0-AA87-4847-835D-6FF875543904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508449" y="1217746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32" name="제목 개체 틀 1">
            <a:extLst>
              <a:ext uri="{FF2B5EF4-FFF2-40B4-BE49-F238E27FC236}">
                <a16:creationId xmlns:a16="http://schemas.microsoft.com/office/drawing/2014/main" id="{282312EF-4F47-4C3D-9897-9802BFED6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630" y="261810"/>
            <a:ext cx="10515600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4" name="슬라이드 번호 개체 틀 5">
            <a:extLst>
              <a:ext uri="{FF2B5EF4-FFF2-40B4-BE49-F238E27FC236}">
                <a16:creationId xmlns:a16="http://schemas.microsoft.com/office/drawing/2014/main" id="{B15F9604-CC8A-4935-81E0-8D93F3056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9135" y="0"/>
            <a:ext cx="412865" cy="473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29E1B995-0F38-48C0-B041-DBEEF5C02F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45" name="텍스트 개체 틀 23">
            <a:extLst>
              <a:ext uri="{FF2B5EF4-FFF2-40B4-BE49-F238E27FC236}">
                <a16:creationId xmlns:a16="http://schemas.microsoft.com/office/drawing/2014/main" id="{45E370CD-1BF7-45D4-B89E-E32391A64F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0449" y="1214971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43725D0B-E3AA-411F-8C2D-C329EE0B8B3B}"/>
              </a:ext>
            </a:extLst>
          </p:cNvPr>
          <p:cNvGrpSpPr/>
          <p:nvPr userDrawn="1"/>
        </p:nvGrpSpPr>
        <p:grpSpPr>
          <a:xfrm>
            <a:off x="860449" y="2179517"/>
            <a:ext cx="3516998" cy="548390"/>
            <a:chOff x="860449" y="1137413"/>
            <a:chExt cx="3516998" cy="548390"/>
          </a:xfrm>
        </p:grpSpPr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CE7256-E40E-4872-864F-DC5CA2006206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4911B6ED-6CED-498B-B6A3-254EB304AC63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0" name="텍스트 개체 틀 23">
            <a:extLst>
              <a:ext uri="{FF2B5EF4-FFF2-40B4-BE49-F238E27FC236}">
                <a16:creationId xmlns:a16="http://schemas.microsoft.com/office/drawing/2014/main" id="{9464637B-5F83-4E21-98F8-27D34182E4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8449" y="2259850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51" name="텍스트 개체 틀 23">
            <a:extLst>
              <a:ext uri="{FF2B5EF4-FFF2-40B4-BE49-F238E27FC236}">
                <a16:creationId xmlns:a16="http://schemas.microsoft.com/office/drawing/2014/main" id="{A7925684-72F1-4D87-A5E8-E5C7F51114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0449" y="2257075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18650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9D068529-0201-4542-B374-CF3767D6C26B}"/>
              </a:ext>
            </a:extLst>
          </p:cNvPr>
          <p:cNvGrpSpPr/>
          <p:nvPr userDrawn="1"/>
        </p:nvGrpSpPr>
        <p:grpSpPr>
          <a:xfrm>
            <a:off x="860449" y="1137413"/>
            <a:ext cx="3516998" cy="548390"/>
            <a:chOff x="860449" y="1137413"/>
            <a:chExt cx="3516998" cy="54839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D12826A-EE3F-471F-80C0-370F455B3769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260FC68-C31A-4D20-9C63-F2BBC0F4D6D8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167ECDE0-AA87-4847-835D-6FF875543904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508449" y="1217746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32" name="제목 개체 틀 1">
            <a:extLst>
              <a:ext uri="{FF2B5EF4-FFF2-40B4-BE49-F238E27FC236}">
                <a16:creationId xmlns:a16="http://schemas.microsoft.com/office/drawing/2014/main" id="{282312EF-4F47-4C3D-9897-9802BFED6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630" y="261810"/>
            <a:ext cx="10515600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4" name="슬라이드 번호 개체 틀 5">
            <a:extLst>
              <a:ext uri="{FF2B5EF4-FFF2-40B4-BE49-F238E27FC236}">
                <a16:creationId xmlns:a16="http://schemas.microsoft.com/office/drawing/2014/main" id="{B15F9604-CC8A-4935-81E0-8D93F3056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9135" y="0"/>
            <a:ext cx="412865" cy="473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29E1B995-0F38-48C0-B041-DBEEF5C02F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45" name="텍스트 개체 틀 23">
            <a:extLst>
              <a:ext uri="{FF2B5EF4-FFF2-40B4-BE49-F238E27FC236}">
                <a16:creationId xmlns:a16="http://schemas.microsoft.com/office/drawing/2014/main" id="{45E370CD-1BF7-45D4-B89E-E32391A64F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0449" y="1214971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43725D0B-E3AA-411F-8C2D-C329EE0B8B3B}"/>
              </a:ext>
            </a:extLst>
          </p:cNvPr>
          <p:cNvGrpSpPr/>
          <p:nvPr userDrawn="1"/>
        </p:nvGrpSpPr>
        <p:grpSpPr>
          <a:xfrm>
            <a:off x="860449" y="2179517"/>
            <a:ext cx="3516998" cy="548390"/>
            <a:chOff x="860449" y="1137413"/>
            <a:chExt cx="3516998" cy="548390"/>
          </a:xfrm>
        </p:grpSpPr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CE7256-E40E-4872-864F-DC5CA2006206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4911B6ED-6CED-498B-B6A3-254EB304AC63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0" name="텍스트 개체 틀 23">
            <a:extLst>
              <a:ext uri="{FF2B5EF4-FFF2-40B4-BE49-F238E27FC236}">
                <a16:creationId xmlns:a16="http://schemas.microsoft.com/office/drawing/2014/main" id="{9464637B-5F83-4E21-98F8-27D34182E4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8449" y="2259850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51" name="텍스트 개체 틀 23">
            <a:extLst>
              <a:ext uri="{FF2B5EF4-FFF2-40B4-BE49-F238E27FC236}">
                <a16:creationId xmlns:a16="http://schemas.microsoft.com/office/drawing/2014/main" id="{A7925684-72F1-4D87-A5E8-E5C7F51114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0449" y="2257075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37E2A135-732D-4345-A0C7-B60FA7CD6891}"/>
              </a:ext>
            </a:extLst>
          </p:cNvPr>
          <p:cNvGrpSpPr/>
          <p:nvPr userDrawn="1"/>
        </p:nvGrpSpPr>
        <p:grpSpPr>
          <a:xfrm>
            <a:off x="860448" y="3213231"/>
            <a:ext cx="3516998" cy="548390"/>
            <a:chOff x="860449" y="1137413"/>
            <a:chExt cx="3516998" cy="548390"/>
          </a:xfrm>
        </p:grpSpPr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78C8B788-E3F5-4AE0-9009-7FEA619B3192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99352ED4-1372-4CE5-82C2-A08BA26763BA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5" name="텍스트 개체 틀 23">
            <a:extLst>
              <a:ext uri="{FF2B5EF4-FFF2-40B4-BE49-F238E27FC236}">
                <a16:creationId xmlns:a16="http://schemas.microsoft.com/office/drawing/2014/main" id="{13FF738F-E2B0-4A13-AB27-243C040B31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08448" y="3293564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56" name="텍스트 개체 틀 23">
            <a:extLst>
              <a:ext uri="{FF2B5EF4-FFF2-40B4-BE49-F238E27FC236}">
                <a16:creationId xmlns:a16="http://schemas.microsoft.com/office/drawing/2014/main" id="{A5B362F8-491A-468D-8DB7-B817D575B80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0448" y="3290789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2748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9D068529-0201-4542-B374-CF3767D6C26B}"/>
              </a:ext>
            </a:extLst>
          </p:cNvPr>
          <p:cNvGrpSpPr/>
          <p:nvPr userDrawn="1"/>
        </p:nvGrpSpPr>
        <p:grpSpPr>
          <a:xfrm>
            <a:off x="860449" y="1137413"/>
            <a:ext cx="3516998" cy="548390"/>
            <a:chOff x="860449" y="1137413"/>
            <a:chExt cx="3516998" cy="54839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D12826A-EE3F-471F-80C0-370F455B3769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260FC68-C31A-4D20-9C63-F2BBC0F4D6D8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167ECDE0-AA87-4847-835D-6FF875543904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508449" y="1217746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32" name="제목 개체 틀 1">
            <a:extLst>
              <a:ext uri="{FF2B5EF4-FFF2-40B4-BE49-F238E27FC236}">
                <a16:creationId xmlns:a16="http://schemas.microsoft.com/office/drawing/2014/main" id="{282312EF-4F47-4C3D-9897-9802BFED6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630" y="261810"/>
            <a:ext cx="10515600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4" name="슬라이드 번호 개체 틀 5">
            <a:extLst>
              <a:ext uri="{FF2B5EF4-FFF2-40B4-BE49-F238E27FC236}">
                <a16:creationId xmlns:a16="http://schemas.microsoft.com/office/drawing/2014/main" id="{B15F9604-CC8A-4935-81E0-8D93F3056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9135" y="0"/>
            <a:ext cx="412865" cy="473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29E1B995-0F38-48C0-B041-DBEEF5C02F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45" name="텍스트 개체 틀 23">
            <a:extLst>
              <a:ext uri="{FF2B5EF4-FFF2-40B4-BE49-F238E27FC236}">
                <a16:creationId xmlns:a16="http://schemas.microsoft.com/office/drawing/2014/main" id="{45E370CD-1BF7-45D4-B89E-E32391A64F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0449" y="1214971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43725D0B-E3AA-411F-8C2D-C329EE0B8B3B}"/>
              </a:ext>
            </a:extLst>
          </p:cNvPr>
          <p:cNvGrpSpPr/>
          <p:nvPr userDrawn="1"/>
        </p:nvGrpSpPr>
        <p:grpSpPr>
          <a:xfrm>
            <a:off x="860447" y="2093349"/>
            <a:ext cx="3516998" cy="548390"/>
            <a:chOff x="860449" y="1137413"/>
            <a:chExt cx="3516998" cy="548390"/>
          </a:xfrm>
        </p:grpSpPr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CE7256-E40E-4872-864F-DC5CA2006206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4911B6ED-6CED-498B-B6A3-254EB304AC63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0" name="텍스트 개체 틀 23">
            <a:extLst>
              <a:ext uri="{FF2B5EF4-FFF2-40B4-BE49-F238E27FC236}">
                <a16:creationId xmlns:a16="http://schemas.microsoft.com/office/drawing/2014/main" id="{9464637B-5F83-4E21-98F8-27D34182E4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8447" y="2173682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51" name="텍스트 개체 틀 23">
            <a:extLst>
              <a:ext uri="{FF2B5EF4-FFF2-40B4-BE49-F238E27FC236}">
                <a16:creationId xmlns:a16="http://schemas.microsoft.com/office/drawing/2014/main" id="{A7925684-72F1-4D87-A5E8-E5C7F51114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0447" y="2170907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37E2A135-732D-4345-A0C7-B60FA7CD6891}"/>
              </a:ext>
            </a:extLst>
          </p:cNvPr>
          <p:cNvGrpSpPr/>
          <p:nvPr userDrawn="1"/>
        </p:nvGrpSpPr>
        <p:grpSpPr>
          <a:xfrm>
            <a:off x="860446" y="3047305"/>
            <a:ext cx="3516998" cy="548390"/>
            <a:chOff x="860449" y="1137413"/>
            <a:chExt cx="3516998" cy="548390"/>
          </a:xfrm>
        </p:grpSpPr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78C8B788-E3F5-4AE0-9009-7FEA619B3192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99352ED4-1372-4CE5-82C2-A08BA26763BA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5" name="텍스트 개체 틀 23">
            <a:extLst>
              <a:ext uri="{FF2B5EF4-FFF2-40B4-BE49-F238E27FC236}">
                <a16:creationId xmlns:a16="http://schemas.microsoft.com/office/drawing/2014/main" id="{13FF738F-E2B0-4A13-AB27-243C040B31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08446" y="3127638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56" name="텍스트 개체 틀 23">
            <a:extLst>
              <a:ext uri="{FF2B5EF4-FFF2-40B4-BE49-F238E27FC236}">
                <a16:creationId xmlns:a16="http://schemas.microsoft.com/office/drawing/2014/main" id="{A5B362F8-491A-468D-8DB7-B817D575B80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0446" y="3124863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9447935-287C-4E37-B6C7-C0A9C9FE72CF}"/>
              </a:ext>
            </a:extLst>
          </p:cNvPr>
          <p:cNvGrpSpPr/>
          <p:nvPr userDrawn="1"/>
        </p:nvGrpSpPr>
        <p:grpSpPr>
          <a:xfrm>
            <a:off x="860445" y="4072477"/>
            <a:ext cx="3516998" cy="548390"/>
            <a:chOff x="860449" y="1137413"/>
            <a:chExt cx="3516998" cy="548390"/>
          </a:xfrm>
        </p:grpSpPr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113F1AAA-355F-4F2D-95DC-F0CF497A7362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2EFF867-5172-4352-A89B-A0CFF0704E50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2" name="텍스트 개체 틀 23">
            <a:extLst>
              <a:ext uri="{FF2B5EF4-FFF2-40B4-BE49-F238E27FC236}">
                <a16:creationId xmlns:a16="http://schemas.microsoft.com/office/drawing/2014/main" id="{0C372C1E-97C7-4FBB-B102-BCEC501D2A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508445" y="4152810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23" name="텍스트 개체 틀 23">
            <a:extLst>
              <a:ext uri="{FF2B5EF4-FFF2-40B4-BE49-F238E27FC236}">
                <a16:creationId xmlns:a16="http://schemas.microsoft.com/office/drawing/2014/main" id="{2ADFF82E-CA87-4FAF-852F-B18228B947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0445" y="4150035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191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9D068529-0201-4542-B374-CF3767D6C26B}"/>
              </a:ext>
            </a:extLst>
          </p:cNvPr>
          <p:cNvGrpSpPr/>
          <p:nvPr userDrawn="1"/>
        </p:nvGrpSpPr>
        <p:grpSpPr>
          <a:xfrm>
            <a:off x="860449" y="1137413"/>
            <a:ext cx="3516998" cy="548390"/>
            <a:chOff x="860449" y="1137413"/>
            <a:chExt cx="3516998" cy="54839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ED12826A-EE3F-471F-80C0-370F455B3769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260FC68-C31A-4D20-9C63-F2BBC0F4D6D8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167ECDE0-AA87-4847-835D-6FF875543904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508449" y="1217746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32" name="제목 개체 틀 1">
            <a:extLst>
              <a:ext uri="{FF2B5EF4-FFF2-40B4-BE49-F238E27FC236}">
                <a16:creationId xmlns:a16="http://schemas.microsoft.com/office/drawing/2014/main" id="{282312EF-4F47-4C3D-9897-9802BFED6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630" y="261810"/>
            <a:ext cx="10515600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4" name="슬라이드 번호 개체 틀 5">
            <a:extLst>
              <a:ext uri="{FF2B5EF4-FFF2-40B4-BE49-F238E27FC236}">
                <a16:creationId xmlns:a16="http://schemas.microsoft.com/office/drawing/2014/main" id="{B15F9604-CC8A-4935-81E0-8D93F3056E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9135" y="0"/>
            <a:ext cx="412865" cy="473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29E1B995-0F38-48C0-B041-DBEEF5C02F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45" name="텍스트 개체 틀 23">
            <a:extLst>
              <a:ext uri="{FF2B5EF4-FFF2-40B4-BE49-F238E27FC236}">
                <a16:creationId xmlns:a16="http://schemas.microsoft.com/office/drawing/2014/main" id="{45E370CD-1BF7-45D4-B89E-E32391A64F0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0449" y="1214971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43725D0B-E3AA-411F-8C2D-C329EE0B8B3B}"/>
              </a:ext>
            </a:extLst>
          </p:cNvPr>
          <p:cNvGrpSpPr/>
          <p:nvPr userDrawn="1"/>
        </p:nvGrpSpPr>
        <p:grpSpPr>
          <a:xfrm>
            <a:off x="860447" y="2020853"/>
            <a:ext cx="3516998" cy="548390"/>
            <a:chOff x="860449" y="1137413"/>
            <a:chExt cx="3516998" cy="548390"/>
          </a:xfrm>
        </p:grpSpPr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E8CE7256-E40E-4872-864F-DC5CA2006206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직사각형 48">
              <a:extLst>
                <a:ext uri="{FF2B5EF4-FFF2-40B4-BE49-F238E27FC236}">
                  <a16:creationId xmlns:a16="http://schemas.microsoft.com/office/drawing/2014/main" id="{4911B6ED-6CED-498B-B6A3-254EB304AC63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0" name="텍스트 개체 틀 23">
            <a:extLst>
              <a:ext uri="{FF2B5EF4-FFF2-40B4-BE49-F238E27FC236}">
                <a16:creationId xmlns:a16="http://schemas.microsoft.com/office/drawing/2014/main" id="{9464637B-5F83-4E21-98F8-27D34182E4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508447" y="2101186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51" name="텍스트 개체 틀 23">
            <a:extLst>
              <a:ext uri="{FF2B5EF4-FFF2-40B4-BE49-F238E27FC236}">
                <a16:creationId xmlns:a16="http://schemas.microsoft.com/office/drawing/2014/main" id="{A7925684-72F1-4D87-A5E8-E5C7F51114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0447" y="2098411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37E2A135-732D-4345-A0C7-B60FA7CD6891}"/>
              </a:ext>
            </a:extLst>
          </p:cNvPr>
          <p:cNvGrpSpPr/>
          <p:nvPr userDrawn="1"/>
        </p:nvGrpSpPr>
        <p:grpSpPr>
          <a:xfrm>
            <a:off x="860447" y="2987921"/>
            <a:ext cx="3516998" cy="548390"/>
            <a:chOff x="860449" y="1137413"/>
            <a:chExt cx="3516998" cy="548390"/>
          </a:xfrm>
        </p:grpSpPr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78C8B788-E3F5-4AE0-9009-7FEA619B3192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99352ED4-1372-4CE5-82C2-A08BA26763BA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5" name="텍스트 개체 틀 23">
            <a:extLst>
              <a:ext uri="{FF2B5EF4-FFF2-40B4-BE49-F238E27FC236}">
                <a16:creationId xmlns:a16="http://schemas.microsoft.com/office/drawing/2014/main" id="{13FF738F-E2B0-4A13-AB27-243C040B318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508447" y="3068254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56" name="텍스트 개체 틀 23">
            <a:extLst>
              <a:ext uri="{FF2B5EF4-FFF2-40B4-BE49-F238E27FC236}">
                <a16:creationId xmlns:a16="http://schemas.microsoft.com/office/drawing/2014/main" id="{A5B362F8-491A-468D-8DB7-B817D575B80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0447" y="3065479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9447935-287C-4E37-B6C7-C0A9C9FE72CF}"/>
              </a:ext>
            </a:extLst>
          </p:cNvPr>
          <p:cNvGrpSpPr/>
          <p:nvPr userDrawn="1"/>
        </p:nvGrpSpPr>
        <p:grpSpPr>
          <a:xfrm>
            <a:off x="860447" y="3946599"/>
            <a:ext cx="3516998" cy="548390"/>
            <a:chOff x="860449" y="1137413"/>
            <a:chExt cx="3516998" cy="548390"/>
          </a:xfrm>
        </p:grpSpPr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113F1AAA-355F-4F2D-95DC-F0CF497A7362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32EFF867-5172-4352-A89B-A0CFF0704E50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2" name="텍스트 개체 틀 23">
            <a:extLst>
              <a:ext uri="{FF2B5EF4-FFF2-40B4-BE49-F238E27FC236}">
                <a16:creationId xmlns:a16="http://schemas.microsoft.com/office/drawing/2014/main" id="{0C372C1E-97C7-4FBB-B102-BCEC501D2A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508447" y="4026932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23" name="텍스트 개체 틀 23">
            <a:extLst>
              <a:ext uri="{FF2B5EF4-FFF2-40B4-BE49-F238E27FC236}">
                <a16:creationId xmlns:a16="http://schemas.microsoft.com/office/drawing/2014/main" id="{2ADFF82E-CA87-4FAF-852F-B18228B947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0447" y="4024157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1D63AB5F-1239-416D-A3F4-FEB12A45F377}"/>
              </a:ext>
            </a:extLst>
          </p:cNvPr>
          <p:cNvGrpSpPr/>
          <p:nvPr userDrawn="1"/>
        </p:nvGrpSpPr>
        <p:grpSpPr>
          <a:xfrm>
            <a:off x="860446" y="4906392"/>
            <a:ext cx="3516998" cy="548390"/>
            <a:chOff x="860449" y="1137413"/>
            <a:chExt cx="3516998" cy="548390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F7A1DDF6-EE61-4168-8E1C-3698F2A6C180}"/>
                </a:ext>
              </a:extLst>
            </p:cNvPr>
            <p:cNvCxnSpPr>
              <a:cxnSpLocks/>
            </p:cNvCxnSpPr>
            <p:nvPr/>
          </p:nvCxnSpPr>
          <p:spPr>
            <a:xfrm>
              <a:off x="860449" y="1677413"/>
              <a:ext cx="3516998" cy="8390"/>
            </a:xfrm>
            <a:prstGeom prst="line">
              <a:avLst/>
            </a:prstGeom>
            <a:ln>
              <a:solidFill>
                <a:srgbClr val="6EB2A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9A377522-C0BA-483F-A1B7-0EC793108483}"/>
                </a:ext>
              </a:extLst>
            </p:cNvPr>
            <p:cNvSpPr/>
            <p:nvPr/>
          </p:nvSpPr>
          <p:spPr>
            <a:xfrm>
              <a:off x="860449" y="1137413"/>
              <a:ext cx="648000" cy="540000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rmAutofit/>
            </a:bodyPr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텍스트 개체 틀 23">
            <a:extLst>
              <a:ext uri="{FF2B5EF4-FFF2-40B4-BE49-F238E27FC236}">
                <a16:creationId xmlns:a16="http://schemas.microsoft.com/office/drawing/2014/main" id="{95A51F68-0BC9-4788-8304-BEB941CA92F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508446" y="4986725"/>
            <a:ext cx="2868997" cy="3754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목차</a:t>
            </a:r>
          </a:p>
        </p:txBody>
      </p:sp>
      <p:sp>
        <p:nvSpPr>
          <p:cNvPr id="30" name="텍스트 개체 틀 23">
            <a:extLst>
              <a:ext uri="{FF2B5EF4-FFF2-40B4-BE49-F238E27FC236}">
                <a16:creationId xmlns:a16="http://schemas.microsoft.com/office/drawing/2014/main" id="{8BE13C96-E92B-46C2-A076-E71C741B451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0446" y="4983950"/>
            <a:ext cx="648000" cy="37548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/>
              <a:t>#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5506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2F8883F-DDB0-42BE-9CAF-74E1FDCD327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38200" y="1253331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>
              <a:buFont typeface="Wingdings" panose="05000000000000000000" pitchFamily="2" charset="2"/>
              <a:buChar char="v"/>
              <a:defRPr sz="2400"/>
            </a:lvl1pPr>
            <a:lvl2pPr marL="685800" indent="-228600">
              <a:buFont typeface="Wingdings" panose="05000000000000000000" pitchFamily="2" charset="2"/>
              <a:buChar char="u"/>
              <a:defRPr sz="2000"/>
            </a:lvl2pPr>
            <a:lvl3pPr marL="1143000" indent="-228600">
              <a:buFont typeface="Wingdings" panose="05000000000000000000" pitchFamily="2" charset="2"/>
              <a:buChar char="§"/>
              <a:defRPr sz="1800"/>
            </a:lvl3pPr>
            <a:lvl4pPr>
              <a:defRPr sz="1400"/>
            </a:lvl4pPr>
            <a:lvl5pPr>
              <a:defRPr sz="1100"/>
            </a:lvl5pPr>
          </a:lstStyle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8" name="제목 개체 틀 1">
            <a:extLst>
              <a:ext uri="{FF2B5EF4-FFF2-40B4-BE49-F238E27FC236}">
                <a16:creationId xmlns:a16="http://schemas.microsoft.com/office/drawing/2014/main" id="{6D6A9D4E-01D0-43FE-9C8B-647880E80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630" y="261810"/>
            <a:ext cx="10515600" cy="54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800" b="1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7C04BEAE-0089-4432-A7C8-5411A715B2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79135" y="0"/>
            <a:ext cx="412865" cy="473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fld id="{29E1B995-0F38-48C0-B041-DBEEF5C02F5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4947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3978F829-B0D5-4066-A9CF-8943A6298880}"/>
              </a:ext>
            </a:extLst>
          </p:cNvPr>
          <p:cNvSpPr/>
          <p:nvPr userDrawn="1"/>
        </p:nvSpPr>
        <p:spPr>
          <a:xfrm>
            <a:off x="1806804" y="1127650"/>
            <a:ext cx="8578391" cy="1583130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1270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b="1" dirty="0">
              <a:solidFill>
                <a:srgbClr val="00007E"/>
              </a:solidFill>
              <a:latin typeface="+mj-lt"/>
            </a:endParaRPr>
          </a:p>
        </p:txBody>
      </p:sp>
      <p:sp>
        <p:nvSpPr>
          <p:cNvPr id="10" name="텍스트 개체 틀 14">
            <a:extLst>
              <a:ext uri="{FF2B5EF4-FFF2-40B4-BE49-F238E27FC236}">
                <a16:creationId xmlns:a16="http://schemas.microsoft.com/office/drawing/2014/main" id="{EA083E94-B1A0-41AE-839D-3C77FF3293AA}"/>
              </a:ext>
            </a:extLst>
          </p:cNvPr>
          <p:cNvSpPr txBox="1">
            <a:spLocks/>
          </p:cNvSpPr>
          <p:nvPr userDrawn="1"/>
        </p:nvSpPr>
        <p:spPr>
          <a:xfrm>
            <a:off x="2434936" y="3252530"/>
            <a:ext cx="599209" cy="598890"/>
          </a:xfrm>
          <a:prstGeom prst="rect">
            <a:avLst/>
          </a:prstGeom>
        </p:spPr>
        <p:txBody>
          <a:bodyPr/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4400" kern="1200">
                <a:solidFill>
                  <a:srgbClr val="00007E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3537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>
            <a:extLst>
              <a:ext uri="{FF2B5EF4-FFF2-40B4-BE49-F238E27FC236}">
                <a16:creationId xmlns:a16="http://schemas.microsoft.com/office/drawing/2014/main" id="{EA58A3D2-442B-4375-AE74-321312A01FDB}"/>
              </a:ext>
            </a:extLst>
          </p:cNvPr>
          <p:cNvGrpSpPr/>
          <p:nvPr userDrawn="1"/>
        </p:nvGrpSpPr>
        <p:grpSpPr>
          <a:xfrm>
            <a:off x="214650" y="310744"/>
            <a:ext cx="434914" cy="434914"/>
            <a:chOff x="3599876" y="1726020"/>
            <a:chExt cx="434914" cy="434914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8DAE274-506A-4485-AF21-0FBE3160699B}"/>
                </a:ext>
              </a:extLst>
            </p:cNvPr>
            <p:cNvSpPr/>
            <p:nvPr userDrawn="1"/>
          </p:nvSpPr>
          <p:spPr>
            <a:xfrm>
              <a:off x="3613212" y="1740023"/>
              <a:ext cx="360000" cy="36000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평행 사변형 8">
              <a:extLst>
                <a:ext uri="{FF2B5EF4-FFF2-40B4-BE49-F238E27FC236}">
                  <a16:creationId xmlns:a16="http://schemas.microsoft.com/office/drawing/2014/main" id="{2619638E-65E6-4B76-BEE7-A03008187AE1}"/>
                </a:ext>
              </a:extLst>
            </p:cNvPr>
            <p:cNvSpPr/>
            <p:nvPr userDrawn="1"/>
          </p:nvSpPr>
          <p:spPr>
            <a:xfrm rot="10800000" flipH="1">
              <a:off x="3599876" y="2112644"/>
              <a:ext cx="434914" cy="45719"/>
            </a:xfrm>
            <a:prstGeom prst="parallelogram">
              <a:avLst>
                <a:gd name="adj" fmla="val 10212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평행 사변형 9">
              <a:extLst>
                <a:ext uri="{FF2B5EF4-FFF2-40B4-BE49-F238E27FC236}">
                  <a16:creationId xmlns:a16="http://schemas.microsoft.com/office/drawing/2014/main" id="{A766ABE2-1D82-4D78-9E3D-C9ACBBCBFAEF}"/>
                </a:ext>
              </a:extLst>
            </p:cNvPr>
            <p:cNvSpPr/>
            <p:nvPr userDrawn="1"/>
          </p:nvSpPr>
          <p:spPr>
            <a:xfrm rot="16200000">
              <a:off x="3794474" y="1920617"/>
              <a:ext cx="434914" cy="45719"/>
            </a:xfrm>
            <a:prstGeom prst="parallelogram">
              <a:avLst>
                <a:gd name="adj" fmla="val 10212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15C9F4C4-D527-4437-B65A-EF0052576D9C}"/>
              </a:ext>
            </a:extLst>
          </p:cNvPr>
          <p:cNvCxnSpPr>
            <a:cxnSpLocks/>
          </p:cNvCxnSpPr>
          <p:nvPr userDrawn="1"/>
        </p:nvCxnSpPr>
        <p:spPr>
          <a:xfrm>
            <a:off x="407986" y="843508"/>
            <a:ext cx="11381937" cy="0"/>
          </a:xfrm>
          <a:prstGeom prst="line">
            <a:avLst/>
          </a:prstGeom>
          <a:ln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8126242-4D2D-4736-B631-AE84B298AE42}"/>
              </a:ext>
            </a:extLst>
          </p:cNvPr>
          <p:cNvSpPr/>
          <p:nvPr userDrawn="1"/>
        </p:nvSpPr>
        <p:spPr>
          <a:xfrm>
            <a:off x="11789923" y="102568"/>
            <a:ext cx="402077" cy="2664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77500" lnSpcReduction="20000"/>
          </a:bodyPr>
          <a:lstStyle/>
          <a:p>
            <a:pPr algn="ctr"/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F3CB8387-7419-464B-BB62-C2E861820F6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350006"/>
            <a:ext cx="1523982" cy="507994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520BC47-3E75-4C8C-AFEE-47415DD019CA}"/>
              </a:ext>
            </a:extLst>
          </p:cNvPr>
          <p:cNvCxnSpPr>
            <a:cxnSpLocks/>
          </p:cNvCxnSpPr>
          <p:nvPr userDrawn="1"/>
        </p:nvCxnSpPr>
        <p:spPr>
          <a:xfrm>
            <a:off x="1379220" y="6520502"/>
            <a:ext cx="10410703" cy="0"/>
          </a:xfrm>
          <a:prstGeom prst="line">
            <a:avLst/>
          </a:prstGeom>
          <a:ln>
            <a:solidFill>
              <a:srgbClr val="2F559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095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9" r:id="rId2"/>
    <p:sldLayoutId id="2147483649" r:id="rId3"/>
    <p:sldLayoutId id="2147483658" r:id="rId4"/>
    <p:sldLayoutId id="2147483661" r:id="rId5"/>
    <p:sldLayoutId id="2147483655" r:id="rId6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부제목 1">
            <a:extLst>
              <a:ext uri="{FF2B5EF4-FFF2-40B4-BE49-F238E27FC236}">
                <a16:creationId xmlns:a16="http://schemas.microsoft.com/office/drawing/2014/main" id="{27F7E0E3-7F27-4EFD-8409-4C3E1F4DF2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9724" y="3987965"/>
            <a:ext cx="3308465" cy="1742386"/>
          </a:xfrm>
        </p:spPr>
        <p:txBody>
          <a:bodyPr/>
          <a:lstStyle/>
          <a:p>
            <a:r>
              <a:rPr lang="en-US" altLang="ko-KR" dirty="0"/>
              <a:t>2017741025 </a:t>
            </a:r>
            <a:r>
              <a:rPr lang="ko-KR" altLang="en-US" dirty="0"/>
              <a:t>장재우</a:t>
            </a:r>
            <a:endParaRPr lang="en-US" altLang="ko-KR" dirty="0"/>
          </a:p>
          <a:p>
            <a:r>
              <a:rPr lang="en-US" altLang="ko-KR" dirty="0"/>
              <a:t>2017741052 </a:t>
            </a:r>
            <a:r>
              <a:rPr lang="ko-KR" altLang="en-US" dirty="0"/>
              <a:t>최석원</a:t>
            </a:r>
            <a:endParaRPr lang="en-US" altLang="ko-KR" dirty="0"/>
          </a:p>
          <a:p>
            <a:r>
              <a:rPr lang="en-US" altLang="ko-KR" dirty="0"/>
              <a:t>2016741012 </a:t>
            </a:r>
            <a:r>
              <a:rPr lang="ko-KR" altLang="en-US" dirty="0" err="1"/>
              <a:t>문석준</a:t>
            </a:r>
            <a:endParaRPr lang="en-US" altLang="ko-KR" dirty="0"/>
          </a:p>
          <a:p>
            <a:r>
              <a:rPr lang="en-US" altLang="ko-KR" dirty="0"/>
              <a:t>2017741021 </a:t>
            </a:r>
            <a:r>
              <a:rPr lang="ko-KR" altLang="en-US" dirty="0" err="1"/>
              <a:t>김태겸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BF98B59C-E3EF-48EB-9828-C6E7EC62B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altLang="ko-KR" dirty="0"/>
              <a:t>Capstone Report</a:t>
            </a:r>
            <a:endParaRPr lang="ko-KR" altLang="en-US" dirty="0"/>
          </a:p>
        </p:txBody>
      </p:sp>
      <p:sp>
        <p:nvSpPr>
          <p:cNvPr id="5" name="제목 2">
            <a:extLst>
              <a:ext uri="{FF2B5EF4-FFF2-40B4-BE49-F238E27FC236}">
                <a16:creationId xmlns:a16="http://schemas.microsoft.com/office/drawing/2014/main" id="{F2CACC5F-85C5-4691-A1A1-0CFAE9C97B88}"/>
              </a:ext>
            </a:extLst>
          </p:cNvPr>
          <p:cNvSpPr txBox="1">
            <a:spLocks/>
          </p:cNvSpPr>
          <p:nvPr/>
        </p:nvSpPr>
        <p:spPr>
          <a:xfrm>
            <a:off x="10339648" y="6368410"/>
            <a:ext cx="1852352" cy="48959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007E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ko-KR" sz="2000" dirty="0"/>
              <a:t>May, 19 2022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67825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32808712-C5A3-35BD-7FEF-A8F4DFFC3FE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GUI</a:t>
            </a:r>
          </a:p>
          <a:p>
            <a:pPr lvl="1"/>
            <a:r>
              <a:rPr lang="ko-KR" altLang="en-US" dirty="0"/>
              <a:t>모든 모듈에 동일한 </a:t>
            </a:r>
            <a:r>
              <a:rPr lang="en-US" altLang="ko-KR" dirty="0"/>
              <a:t>GUI </a:t>
            </a:r>
            <a:r>
              <a:rPr lang="ko-KR" altLang="en-US" dirty="0"/>
              <a:t>적용</a:t>
            </a:r>
            <a:endParaRPr lang="en-US" altLang="ko-KR" dirty="0"/>
          </a:p>
          <a:p>
            <a:pPr lvl="1"/>
            <a:r>
              <a:rPr lang="ko-KR" altLang="en-US" dirty="0"/>
              <a:t>각</a:t>
            </a:r>
            <a:r>
              <a:rPr lang="en-US" altLang="ko-KR" dirty="0"/>
              <a:t> </a:t>
            </a:r>
            <a:r>
              <a:rPr lang="ko-KR" altLang="en-US" dirty="0"/>
              <a:t>버튼은 해당 모듈이 장착되었을 때만 작동</a:t>
            </a:r>
            <a:endParaRPr lang="en-US" altLang="ko-KR" dirty="0"/>
          </a:p>
          <a:p>
            <a:pPr lvl="1"/>
            <a:r>
              <a:rPr lang="ko-KR" altLang="en-US" dirty="0"/>
              <a:t>비상 정지 버튼</a:t>
            </a:r>
            <a:r>
              <a:rPr lang="en-US" altLang="ko-KR" dirty="0"/>
              <a:t>(SW)</a:t>
            </a:r>
          </a:p>
          <a:p>
            <a:pPr lvl="2"/>
            <a:r>
              <a:rPr lang="ko-KR" altLang="en-US" dirty="0"/>
              <a:t>비상 정지 스위치</a:t>
            </a:r>
            <a:r>
              <a:rPr lang="en-US" altLang="ko-KR" dirty="0"/>
              <a:t>(HW)</a:t>
            </a:r>
            <a:r>
              <a:rPr lang="ko-KR" altLang="en-US" dirty="0"/>
              <a:t>와 별개로 작동</a:t>
            </a:r>
            <a:endParaRPr lang="en-US" altLang="ko-KR" dirty="0"/>
          </a:p>
          <a:p>
            <a:pPr lvl="3"/>
            <a:r>
              <a:rPr lang="ko-KR" altLang="en-US" dirty="0"/>
              <a:t>모터 전력 차단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7F9C4B8-B813-6C4D-C207-6E4DA0240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4831CB-2D2F-FF36-49E9-65834AFF2B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B39135A-BFC5-218E-A672-A5BC9B483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899" y="1756860"/>
            <a:ext cx="4901668" cy="3847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701229A-FCD8-367A-488A-0E15BDB5F5EA}"/>
              </a:ext>
            </a:extLst>
          </p:cNvPr>
          <p:cNvSpPr/>
          <p:nvPr/>
        </p:nvSpPr>
        <p:spPr>
          <a:xfrm>
            <a:off x="7305869" y="4385387"/>
            <a:ext cx="2519266" cy="12192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8086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CF010589-ACE1-D3BC-74C6-03EDE1C72E4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SLAM &amp; Navigation</a:t>
            </a:r>
          </a:p>
          <a:p>
            <a:pPr lvl="1"/>
            <a:r>
              <a:rPr lang="en-US" altLang="ko-KR" dirty="0"/>
              <a:t>Mapping</a:t>
            </a:r>
          </a:p>
          <a:p>
            <a:pPr lvl="2"/>
            <a:r>
              <a:rPr lang="en-US" altLang="ko-KR" dirty="0"/>
              <a:t>Cartographer</a:t>
            </a:r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Localization</a:t>
            </a:r>
          </a:p>
          <a:p>
            <a:pPr lvl="2"/>
            <a:r>
              <a:rPr lang="en-US" altLang="ko-KR" dirty="0"/>
              <a:t>AMCL</a:t>
            </a:r>
          </a:p>
          <a:p>
            <a:pPr lvl="2"/>
            <a:endParaRPr lang="en-US" altLang="ko-KR" dirty="0"/>
          </a:p>
          <a:p>
            <a:pPr lvl="1"/>
            <a:r>
              <a:rPr lang="en-US" altLang="ko-KR" dirty="0"/>
              <a:t>Navigation</a:t>
            </a:r>
          </a:p>
          <a:p>
            <a:pPr lvl="2"/>
            <a:r>
              <a:rPr lang="en-US" altLang="ko-KR" dirty="0" err="1"/>
              <a:t>move_base</a:t>
            </a:r>
            <a:r>
              <a:rPr lang="en-US" altLang="ko-KR" dirty="0"/>
              <a:t>(DWA)</a:t>
            </a:r>
          </a:p>
          <a:p>
            <a:pPr lvl="2"/>
            <a:r>
              <a:rPr lang="en-US" altLang="ko-KR" dirty="0"/>
              <a:t>Holonomic </a:t>
            </a:r>
            <a:r>
              <a:rPr lang="ko-KR" altLang="en-US" dirty="0"/>
              <a:t>경로로 설정</a:t>
            </a:r>
            <a:endParaRPr lang="en-US" altLang="ko-KR" dirty="0"/>
          </a:p>
          <a:p>
            <a:pPr lvl="2"/>
            <a:r>
              <a:rPr lang="en-US" altLang="ko-KR" dirty="0"/>
              <a:t>Issue</a:t>
            </a:r>
          </a:p>
          <a:p>
            <a:pPr lvl="3"/>
            <a:r>
              <a:rPr lang="en-US" altLang="ko-KR" dirty="0"/>
              <a:t>Holonomic </a:t>
            </a:r>
            <a:r>
              <a:rPr lang="ko-KR" altLang="en-US" dirty="0"/>
              <a:t>방식으로 로봇이 좌우로 움직일 때 </a:t>
            </a:r>
            <a:r>
              <a:rPr lang="en-US" altLang="ko-KR" dirty="0"/>
              <a:t>slip </a:t>
            </a:r>
            <a:r>
              <a:rPr lang="ko-KR" altLang="en-US" dirty="0"/>
              <a:t>현상 발생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B958DC7-5693-3BBE-9438-5C64FB21F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D3BDBE-6C49-E68A-742E-5747B9927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043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CF010589-ACE1-D3BC-74C6-03EDE1C72E4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Delivery</a:t>
            </a:r>
          </a:p>
          <a:p>
            <a:pPr lvl="1"/>
            <a:r>
              <a:rPr lang="ko-KR" altLang="en-US" dirty="0"/>
              <a:t>실제 매핑 후 각 호실 정면에 로봇이 위치할 때의 </a:t>
            </a:r>
            <a:r>
              <a:rPr lang="en-US" altLang="ko-KR" dirty="0"/>
              <a:t>Pose </a:t>
            </a:r>
            <a:r>
              <a:rPr lang="ko-KR" altLang="en-US" dirty="0"/>
              <a:t>저장</a:t>
            </a:r>
            <a:endParaRPr lang="en-US" altLang="ko-KR" dirty="0"/>
          </a:p>
          <a:p>
            <a:pPr lvl="1"/>
            <a:r>
              <a:rPr lang="ko-KR" altLang="en-US" dirty="0"/>
              <a:t>각 호실 별 </a:t>
            </a:r>
            <a:r>
              <a:rPr lang="en-US" altLang="ko-KR" dirty="0"/>
              <a:t>goal pose</a:t>
            </a:r>
            <a:r>
              <a:rPr lang="ko-KR" altLang="en-US" dirty="0"/>
              <a:t>를 출력하도록 </a:t>
            </a:r>
            <a:r>
              <a:rPr lang="en-US" altLang="ko-KR" dirty="0"/>
              <a:t>GUI </a:t>
            </a:r>
            <a:r>
              <a:rPr lang="ko-KR" altLang="en-US" dirty="0"/>
              <a:t>와의 연동 필요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B958DC7-5693-3BBE-9438-5C64FB21F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D3BDBE-6C49-E68A-742E-5747B9927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9B29F9F-87C9-C8E7-0070-1DF61F4E9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166" y="2537165"/>
            <a:ext cx="4901668" cy="3847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C32FC5-5ADD-723D-69FF-E456E6930141}"/>
              </a:ext>
            </a:extLst>
          </p:cNvPr>
          <p:cNvSpPr txBox="1"/>
          <p:nvPr/>
        </p:nvSpPr>
        <p:spPr>
          <a:xfrm>
            <a:off x="1533392" y="3259529"/>
            <a:ext cx="574459" cy="3693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322</a:t>
            </a:r>
            <a:endParaRPr lang="ko-KR" altLang="en-US" dirty="0"/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150A99D-D193-7F3B-379E-798B544627A0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07851" y="3444195"/>
            <a:ext cx="249391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8C78C19F-12A9-D7C8-5A2C-0FF947EE44F7}"/>
              </a:ext>
            </a:extLst>
          </p:cNvPr>
          <p:cNvCxnSpPr>
            <a:cxnSpLocks/>
          </p:cNvCxnSpPr>
          <p:nvPr/>
        </p:nvCxnSpPr>
        <p:spPr>
          <a:xfrm>
            <a:off x="5668570" y="4249738"/>
            <a:ext cx="267477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B2EA915-0E3D-B2A5-845A-EEDC1BF3B1B5}"/>
              </a:ext>
            </a:extLst>
          </p:cNvPr>
          <p:cNvSpPr txBox="1"/>
          <p:nvPr/>
        </p:nvSpPr>
        <p:spPr>
          <a:xfrm>
            <a:off x="8506299" y="3472577"/>
            <a:ext cx="2146963" cy="28623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/>
              <a:t>pose:</a:t>
            </a:r>
          </a:p>
          <a:p>
            <a:r>
              <a:rPr lang="en-US" altLang="ko-KR" dirty="0"/>
              <a:t>   Position:</a:t>
            </a:r>
          </a:p>
          <a:p>
            <a:r>
              <a:rPr lang="en-US" altLang="ko-KR" dirty="0"/>
              <a:t>      x;</a:t>
            </a:r>
          </a:p>
          <a:p>
            <a:r>
              <a:rPr lang="en-US" altLang="ko-KR" dirty="0"/>
              <a:t>      y;</a:t>
            </a:r>
          </a:p>
          <a:p>
            <a:r>
              <a:rPr lang="en-US" altLang="ko-KR" dirty="0"/>
              <a:t>      z;</a:t>
            </a:r>
          </a:p>
          <a:p>
            <a:r>
              <a:rPr lang="en-US" altLang="ko-KR" dirty="0"/>
              <a:t>   Quaternion:</a:t>
            </a:r>
          </a:p>
          <a:p>
            <a:r>
              <a:rPr lang="en-US" altLang="ko-KR" dirty="0"/>
              <a:t>      x;</a:t>
            </a:r>
          </a:p>
          <a:p>
            <a:r>
              <a:rPr lang="en-US" altLang="ko-KR" dirty="0"/>
              <a:t>      y;</a:t>
            </a:r>
          </a:p>
          <a:p>
            <a:r>
              <a:rPr lang="en-US" altLang="ko-KR" dirty="0"/>
              <a:t>      z;</a:t>
            </a:r>
          </a:p>
          <a:p>
            <a:r>
              <a:rPr lang="en-US" altLang="ko-KR" dirty="0"/>
              <a:t>      w;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7EA024-94A3-F3A8-23A1-1A1FADA4DEC0}"/>
              </a:ext>
            </a:extLst>
          </p:cNvPr>
          <p:cNvSpPr txBox="1"/>
          <p:nvPr/>
        </p:nvSpPr>
        <p:spPr>
          <a:xfrm>
            <a:off x="9001346" y="3062151"/>
            <a:ext cx="1156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Database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2184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CF010589-ACE1-D3BC-74C6-03EDE1C72E4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Disinfection</a:t>
            </a:r>
          </a:p>
          <a:p>
            <a:pPr lvl="1"/>
            <a:r>
              <a:rPr lang="en-US" altLang="ko-KR" dirty="0"/>
              <a:t>GUI</a:t>
            </a:r>
            <a:r>
              <a:rPr lang="ko-KR" altLang="en-US" dirty="0"/>
              <a:t>를 통해 작동하도록 연동 필요</a:t>
            </a:r>
            <a:endParaRPr lang="en-US" altLang="ko-KR" dirty="0"/>
          </a:p>
          <a:p>
            <a:pPr lvl="1"/>
            <a:r>
              <a:rPr lang="en-US" altLang="ko-KR" dirty="0"/>
              <a:t>Issue: </a:t>
            </a:r>
            <a:r>
              <a:rPr lang="ko-KR" altLang="en-US" dirty="0"/>
              <a:t>오인식 결과 필터링 필요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B958DC7-5693-3BBE-9438-5C64FB21F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D3BDBE-6C49-E68A-742E-5747B9927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pic>
        <p:nvPicPr>
          <p:cNvPr id="5" name="Picture 12">
            <a:extLst>
              <a:ext uri="{FF2B5EF4-FFF2-40B4-BE49-F238E27FC236}">
                <a16:creationId xmlns:a16="http://schemas.microsoft.com/office/drawing/2014/main" id="{6BCB771C-FDA7-3AEE-0008-BBE2CD4F2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07310" y="1424735"/>
            <a:ext cx="2459439" cy="239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4">
            <a:extLst>
              <a:ext uri="{FF2B5EF4-FFF2-40B4-BE49-F238E27FC236}">
                <a16:creationId xmlns:a16="http://schemas.microsoft.com/office/drawing/2014/main" id="{F609C39B-BEFC-FD63-B03C-CB695BD217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984100" y="3986622"/>
            <a:ext cx="3795035" cy="236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B18210A0-17D0-434B-9C08-8A0D2F157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38199" y="2475915"/>
            <a:ext cx="6882059" cy="3871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8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CF010589-ACE1-D3BC-74C6-03EDE1C72E4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Cleaning</a:t>
            </a:r>
          </a:p>
          <a:p>
            <a:pPr lvl="1"/>
            <a:r>
              <a:rPr lang="en-US" altLang="ko-KR" dirty="0"/>
              <a:t>GUI</a:t>
            </a:r>
            <a:r>
              <a:rPr lang="ko-KR" altLang="en-US" dirty="0"/>
              <a:t>를 통해 작동하도록 연동 필요</a:t>
            </a:r>
            <a:endParaRPr lang="en-US" altLang="ko-KR" dirty="0"/>
          </a:p>
          <a:p>
            <a:pPr lvl="1"/>
            <a:r>
              <a:rPr lang="en-US" altLang="ko-KR" dirty="0"/>
              <a:t>Issue: </a:t>
            </a:r>
            <a:r>
              <a:rPr lang="ko-KR" altLang="en-US" dirty="0" err="1"/>
              <a:t>코너링</a:t>
            </a:r>
            <a:r>
              <a:rPr lang="ko-KR" altLang="en-US" dirty="0"/>
              <a:t> 시 진행 방향과 먼 벽으로 튀는 현상 발생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B958DC7-5693-3BBE-9438-5C64FB21F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D3BDBE-6C49-E68A-742E-5747B9927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pic>
        <p:nvPicPr>
          <p:cNvPr id="5" name="wall following">
            <a:hlinkClick r:id="" action="ppaction://media"/>
            <a:extLst>
              <a:ext uri="{FF2B5EF4-FFF2-40B4-BE49-F238E27FC236}">
                <a16:creationId xmlns:a16="http://schemas.microsoft.com/office/drawing/2014/main" id="{A924589F-82AC-1F91-FD85-23961EDE0F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36424" y="2483889"/>
            <a:ext cx="6958012" cy="3913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41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5E28FB3E-3D96-4210-8D1F-94BD8F50F29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807296" y="2787304"/>
            <a:ext cx="4577408" cy="1283392"/>
          </a:xfrm>
        </p:spPr>
        <p:txBody>
          <a:bodyPr/>
          <a:lstStyle/>
          <a:p>
            <a:pPr marL="0" indent="0">
              <a:buNone/>
            </a:pPr>
            <a:r>
              <a:rPr lang="en-US" altLang="ko-KR" sz="7200" dirty="0"/>
              <a:t>Thank you</a:t>
            </a:r>
            <a:endParaRPr lang="ko-KR" altLang="en-US" sz="7200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10633681-4DD1-49A5-9BAC-000112FD5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Q&amp;A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D3CB485-01C5-4AD8-BA64-FD6AAB7815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5231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AE037799-D931-480F-BC8C-93DA562E64A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HW</a:t>
            </a:r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0C7A78AD-EC67-4D64-A7AB-2179491FB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66D1A5-C5AE-4ADB-A2B1-CE093E0DE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1</a:t>
            </a:fld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FFA3EA1-D3E2-4420-A5A0-D8781DB8ED5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F17574CA-1AAE-4CF4-AE71-EA4CCF56F6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tx1"/>
                </a:solidFill>
              </a:rPr>
              <a:t>SW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5D2D75D-0755-4D97-82A2-B6832436145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B7AF56F1-E2C3-4960-87ED-680266799C4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ko-KR" altLang="en-US" dirty="0">
                <a:solidFill>
                  <a:schemeClr val="tx1"/>
                </a:solidFill>
              </a:rPr>
              <a:t>진행 일정</a:t>
            </a:r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C8B371E8-3CB3-4DC2-BE18-B94DD440B74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7714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32808712-C5A3-35BD-7FEF-A8F4DFFC3FE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Robot Platform</a:t>
            </a:r>
          </a:p>
          <a:p>
            <a:pPr lvl="1"/>
            <a:r>
              <a:rPr lang="ko-KR" altLang="en-US" dirty="0"/>
              <a:t>하판 조립 완료</a:t>
            </a:r>
            <a:endParaRPr lang="en-US" altLang="ko-KR" dirty="0"/>
          </a:p>
          <a:p>
            <a:pPr lvl="1"/>
            <a:r>
              <a:rPr lang="ko-KR" altLang="en-US" dirty="0"/>
              <a:t>하위 제어기 구현 완료</a:t>
            </a:r>
            <a:endParaRPr lang="en-US" altLang="ko-KR" dirty="0"/>
          </a:p>
          <a:p>
            <a:pPr lvl="1"/>
            <a:r>
              <a:rPr lang="ko-KR" altLang="en-US" dirty="0"/>
              <a:t>비상 스위치</a:t>
            </a:r>
            <a:r>
              <a:rPr lang="en-US" altLang="ko-KR" dirty="0"/>
              <a:t>(</a:t>
            </a:r>
            <a:r>
              <a:rPr lang="ko-KR" altLang="en-US" dirty="0"/>
              <a:t>유선</a:t>
            </a:r>
            <a:r>
              <a:rPr lang="en-US" altLang="ko-KR" dirty="0"/>
              <a:t>) </a:t>
            </a:r>
            <a:r>
              <a:rPr lang="ko-KR" altLang="en-US" dirty="0"/>
              <a:t>제작 완료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Issue</a:t>
            </a:r>
          </a:p>
          <a:p>
            <a:pPr lvl="2"/>
            <a:r>
              <a:rPr lang="ko-KR" altLang="en-US" dirty="0"/>
              <a:t>모터 드라이버 교체 예정</a:t>
            </a:r>
            <a:endParaRPr lang="en-US" altLang="ko-KR" dirty="0"/>
          </a:p>
          <a:p>
            <a:pPr lvl="2"/>
            <a:r>
              <a:rPr lang="ko-KR" altLang="en-US" dirty="0"/>
              <a:t>배선 정리</a:t>
            </a:r>
            <a:endParaRPr lang="en-US" altLang="ko-KR" dirty="0"/>
          </a:p>
          <a:p>
            <a:pPr lvl="1"/>
            <a:r>
              <a:rPr lang="en-US" altLang="ko-KR" dirty="0"/>
              <a:t>To Do</a:t>
            </a:r>
          </a:p>
          <a:p>
            <a:pPr lvl="2"/>
            <a:r>
              <a:rPr lang="ko-KR" altLang="en-US" dirty="0"/>
              <a:t>하판 커버 제작</a:t>
            </a:r>
            <a:endParaRPr lang="en-US" altLang="ko-KR" dirty="0"/>
          </a:p>
          <a:p>
            <a:pPr lvl="2"/>
            <a:r>
              <a:rPr lang="ko-KR" altLang="en-US" dirty="0"/>
              <a:t>포터블 모니터 마운트 제작</a:t>
            </a:r>
            <a:endParaRPr lang="en-US" altLang="ko-KR" dirty="0"/>
          </a:p>
          <a:p>
            <a:pPr lvl="2"/>
            <a:r>
              <a:rPr lang="en-US" altLang="ko-KR" dirty="0"/>
              <a:t>Jetson AGX Xavier</a:t>
            </a:r>
            <a:r>
              <a:rPr lang="ko-KR" altLang="en-US" dirty="0"/>
              <a:t>까지 조립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7F9C4B8-B813-6C4D-C207-6E4DA0240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4831CB-2D2F-FF36-49E9-65834AFF2B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9FDC55E-84BC-7886-9D7F-071DD29FE0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19" t="10612" r="16770" b="10748"/>
          <a:stretch/>
        </p:blipFill>
        <p:spPr>
          <a:xfrm>
            <a:off x="6702159" y="1774453"/>
            <a:ext cx="3975502" cy="357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604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18D4664F-31F9-7CD4-C5EB-A8FA008940B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Modules</a:t>
            </a:r>
          </a:p>
          <a:p>
            <a:pPr lvl="1"/>
            <a:r>
              <a:rPr lang="ko-KR" altLang="en-US" dirty="0"/>
              <a:t>프레임 및 커버 출력 중</a:t>
            </a:r>
            <a:endParaRPr lang="en-US" altLang="ko-KR" dirty="0"/>
          </a:p>
          <a:p>
            <a:pPr marL="457200" lvl="1" indent="0">
              <a:buNone/>
            </a:pPr>
            <a:endParaRPr lang="en-US" altLang="ko-KR" dirty="0"/>
          </a:p>
          <a:p>
            <a:pPr lvl="1"/>
            <a:r>
              <a:rPr lang="en-US" altLang="ko-KR" dirty="0"/>
              <a:t>Issue</a:t>
            </a:r>
          </a:p>
          <a:p>
            <a:pPr lvl="2"/>
            <a:r>
              <a:rPr lang="ko-KR" altLang="en-US" dirty="0"/>
              <a:t>가공 일정</a:t>
            </a:r>
            <a:endParaRPr lang="en-US" altLang="ko-KR" dirty="0"/>
          </a:p>
          <a:p>
            <a:pPr lvl="1"/>
            <a:r>
              <a:rPr lang="en-US" altLang="ko-KR" dirty="0"/>
              <a:t>To Do</a:t>
            </a:r>
          </a:p>
          <a:p>
            <a:pPr lvl="2"/>
            <a:r>
              <a:rPr lang="ko-KR" altLang="en-US" dirty="0" err="1"/>
              <a:t>모듈부</a:t>
            </a:r>
            <a:r>
              <a:rPr lang="ko-KR" altLang="en-US" dirty="0"/>
              <a:t> 임베디드 시스템 구축</a:t>
            </a:r>
            <a:endParaRPr lang="en-US" altLang="ko-KR" dirty="0"/>
          </a:p>
          <a:p>
            <a:pPr lvl="2"/>
            <a:r>
              <a:rPr lang="ko-KR" altLang="en-US" dirty="0"/>
              <a:t>마그네틱 케이블을 이용한 모듈 전력 </a:t>
            </a:r>
            <a:r>
              <a:rPr lang="ko-KR" altLang="en-US" dirty="0" err="1"/>
              <a:t>공급부</a:t>
            </a:r>
            <a:r>
              <a:rPr lang="ko-KR" altLang="en-US" dirty="0"/>
              <a:t> 제작</a:t>
            </a:r>
            <a:endParaRPr lang="en-US" altLang="ko-KR" dirty="0"/>
          </a:p>
          <a:p>
            <a:pPr lvl="3"/>
            <a:r>
              <a:rPr lang="ko-KR" altLang="en-US" dirty="0"/>
              <a:t>청소 모듈</a:t>
            </a:r>
            <a:r>
              <a:rPr lang="en-US" altLang="ko-KR" dirty="0"/>
              <a:t>: 12V </a:t>
            </a:r>
            <a:r>
              <a:rPr lang="ko-KR" altLang="en-US" dirty="0"/>
              <a:t>변환</a:t>
            </a:r>
            <a:r>
              <a:rPr lang="en-US" altLang="ko-KR" dirty="0"/>
              <a:t>, </a:t>
            </a:r>
            <a:r>
              <a:rPr lang="ko-KR" altLang="en-US" dirty="0" err="1"/>
              <a:t>출력부</a:t>
            </a:r>
            <a:r>
              <a:rPr lang="ko-KR" altLang="en-US" dirty="0"/>
              <a:t> 제작 필요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321106ED-E36B-816D-E547-8A39DA088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F1BD58-25AA-299D-7CB9-4CA9326D8A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3355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5BDAF9EA-4708-9567-F66F-193DF5B02FD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Power</a:t>
            </a:r>
          </a:p>
          <a:p>
            <a:pPr lvl="1"/>
            <a:r>
              <a:rPr lang="en-US" altLang="ko-KR" dirty="0"/>
              <a:t>Robot</a:t>
            </a:r>
            <a:r>
              <a:rPr lang="ko-KR" altLang="en-US" dirty="0"/>
              <a:t> </a:t>
            </a:r>
            <a:r>
              <a:rPr lang="en-US" altLang="ko-KR" dirty="0"/>
              <a:t>Platform </a:t>
            </a:r>
            <a:r>
              <a:rPr lang="ko-KR" altLang="en-US" dirty="0"/>
              <a:t>문제 없음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Issue</a:t>
            </a:r>
          </a:p>
          <a:p>
            <a:pPr lvl="2"/>
            <a:r>
              <a:rPr lang="en-US" altLang="ko-KR" dirty="0"/>
              <a:t>Jetson AGX Xavier &lt;-&gt; </a:t>
            </a:r>
            <a:r>
              <a:rPr lang="ko-KR" altLang="en-US" dirty="0"/>
              <a:t>노트북용 보조배터리</a:t>
            </a:r>
            <a:endParaRPr lang="en-US" altLang="ko-KR" dirty="0"/>
          </a:p>
          <a:p>
            <a:pPr lvl="2"/>
            <a:r>
              <a:rPr lang="ko-KR" altLang="en-US" dirty="0"/>
              <a:t>최고 출력 설정 시 </a:t>
            </a:r>
            <a:r>
              <a:rPr lang="en-US" altLang="ko-KR" dirty="0"/>
              <a:t>shutdown issue</a:t>
            </a:r>
          </a:p>
          <a:p>
            <a:pPr lvl="3"/>
            <a:r>
              <a:rPr lang="en-US" altLang="ko-KR" dirty="0"/>
              <a:t>Gazebo </a:t>
            </a:r>
            <a:r>
              <a:rPr lang="ko-KR" altLang="en-US" dirty="0"/>
              <a:t>시뮬레이션</a:t>
            </a:r>
            <a:r>
              <a:rPr lang="en-US" altLang="ko-KR" dirty="0"/>
              <a:t> </a:t>
            </a:r>
            <a:r>
              <a:rPr lang="ko-KR" altLang="en-US" dirty="0"/>
              <a:t>상에서</a:t>
            </a:r>
            <a:r>
              <a:rPr lang="en-US" altLang="ko-KR" dirty="0"/>
              <a:t> Navigation </a:t>
            </a:r>
            <a:r>
              <a:rPr lang="ko-KR" altLang="en-US" dirty="0"/>
              <a:t>실험만 해도 강제 종료</a:t>
            </a:r>
            <a:r>
              <a:rPr lang="en-US" altLang="ko-KR" dirty="0"/>
              <a:t>                                                                                                                                                                                         </a:t>
            </a:r>
          </a:p>
          <a:p>
            <a:pPr lvl="2"/>
            <a:r>
              <a:rPr lang="ko-KR" altLang="en-US" dirty="0"/>
              <a:t>출력 모드 변경 시 성능 감소</a:t>
            </a:r>
            <a:endParaRPr lang="en-US" altLang="ko-KR" dirty="0"/>
          </a:p>
          <a:p>
            <a:pPr lvl="1"/>
            <a:r>
              <a:rPr lang="en-US" altLang="ko-KR" dirty="0"/>
              <a:t>To Do</a:t>
            </a:r>
          </a:p>
          <a:p>
            <a:pPr lvl="2"/>
            <a:r>
              <a:rPr lang="ko-KR" altLang="en-US" dirty="0"/>
              <a:t>낮은 성능 모드로 실제 로봇 위에서 실험 필요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B49B0F6-4D40-0036-22E7-641E4FCFC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1D49DB-AB98-F4D7-F0AE-80387FDF00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348322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5BDAF9EA-4708-9567-F66F-193DF5B02FD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통신</a:t>
            </a:r>
            <a:endParaRPr lang="en-US" altLang="ko-KR" dirty="0"/>
          </a:p>
          <a:p>
            <a:pPr lvl="1"/>
            <a:r>
              <a:rPr lang="en-US" altLang="ko-KR" dirty="0"/>
              <a:t>Jetson AGX Xavier &lt;-&gt; STM board</a:t>
            </a:r>
          </a:p>
          <a:p>
            <a:pPr lvl="1"/>
            <a:r>
              <a:rPr lang="en-US" altLang="ko-KR" dirty="0"/>
              <a:t>Issue</a:t>
            </a:r>
          </a:p>
          <a:p>
            <a:pPr lvl="2"/>
            <a:r>
              <a:rPr lang="en-US" altLang="ko-KR" dirty="0"/>
              <a:t>Packet </a:t>
            </a:r>
            <a:r>
              <a:rPr lang="ko-KR" altLang="en-US" dirty="0"/>
              <a:t>통신 시 </a:t>
            </a:r>
            <a:r>
              <a:rPr lang="en-US" altLang="ko-KR" dirty="0"/>
              <a:t>noise </a:t>
            </a:r>
            <a:r>
              <a:rPr lang="ko-KR" altLang="en-US" dirty="0"/>
              <a:t>대응 필요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B49B0F6-4D40-0036-22E7-641E4FCFC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1D49DB-AB98-F4D7-F0AE-80387FDF00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C15F814-F851-F7E5-681B-E219A5D1910A}"/>
              </a:ext>
            </a:extLst>
          </p:cNvPr>
          <p:cNvSpPr/>
          <p:nvPr/>
        </p:nvSpPr>
        <p:spPr>
          <a:xfrm>
            <a:off x="1290346" y="3672833"/>
            <a:ext cx="4917231" cy="207586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0E5B812-0F50-908B-2418-CC67BD6B6310}"/>
              </a:ext>
            </a:extLst>
          </p:cNvPr>
          <p:cNvSpPr/>
          <p:nvPr/>
        </p:nvSpPr>
        <p:spPr>
          <a:xfrm>
            <a:off x="1444299" y="3245437"/>
            <a:ext cx="1063690" cy="5365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ROS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9E1597B-4372-16E6-3798-EBCCFF31C345}"/>
              </a:ext>
            </a:extLst>
          </p:cNvPr>
          <p:cNvSpPr/>
          <p:nvPr/>
        </p:nvSpPr>
        <p:spPr>
          <a:xfrm>
            <a:off x="3223337" y="4442511"/>
            <a:ext cx="1136780" cy="53651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/</a:t>
            </a:r>
            <a:r>
              <a:rPr lang="en-US" altLang="ko-KR" dirty="0" err="1">
                <a:solidFill>
                  <a:schemeClr val="tx1"/>
                </a:solidFill>
              </a:rPr>
              <a:t>cmd_vel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9175CA4-B10C-03F7-3B8F-C67636794514}"/>
              </a:ext>
            </a:extLst>
          </p:cNvPr>
          <p:cNvSpPr/>
          <p:nvPr/>
        </p:nvSpPr>
        <p:spPr>
          <a:xfrm>
            <a:off x="1444299" y="3891186"/>
            <a:ext cx="1264299" cy="1639159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Driving Algorithm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E04FB59-B145-F180-626C-1F58DA5BE6BC}"/>
              </a:ext>
            </a:extLst>
          </p:cNvPr>
          <p:cNvCxnSpPr>
            <a:cxnSpLocks/>
            <a:stCxn id="8" idx="3"/>
            <a:endCxn id="7" idx="1"/>
          </p:cNvCxnSpPr>
          <p:nvPr/>
        </p:nvCxnSpPr>
        <p:spPr>
          <a:xfrm>
            <a:off x="2708598" y="4710766"/>
            <a:ext cx="514739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213B4E55-FC11-8B29-E6A1-44566EEA4631}"/>
              </a:ext>
            </a:extLst>
          </p:cNvPr>
          <p:cNvSpPr/>
          <p:nvPr/>
        </p:nvSpPr>
        <p:spPr>
          <a:xfrm>
            <a:off x="4874856" y="4442510"/>
            <a:ext cx="1136780" cy="53651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Packet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467B4B2-35DB-D41C-F9E7-EC7005D7A9D5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 flipV="1">
            <a:off x="4360117" y="4710765"/>
            <a:ext cx="514739" cy="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85BEA6C-023F-90C3-B5EC-6D0D31DD09F9}"/>
              </a:ext>
            </a:extLst>
          </p:cNvPr>
          <p:cNvSpPr/>
          <p:nvPr/>
        </p:nvSpPr>
        <p:spPr>
          <a:xfrm>
            <a:off x="7560909" y="3036101"/>
            <a:ext cx="3399256" cy="3020089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DC7E13BB-89AF-5AC7-9DBE-B148BA1C1C82}"/>
              </a:ext>
            </a:extLst>
          </p:cNvPr>
          <p:cNvSpPr/>
          <p:nvPr/>
        </p:nvSpPr>
        <p:spPr>
          <a:xfrm>
            <a:off x="7666947" y="2682970"/>
            <a:ext cx="1063690" cy="5365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STM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A5237C9-71BE-B2C1-D9A0-8262D0A89075}"/>
              </a:ext>
            </a:extLst>
          </p:cNvPr>
          <p:cNvSpPr/>
          <p:nvPr/>
        </p:nvSpPr>
        <p:spPr>
          <a:xfrm>
            <a:off x="838200" y="3148068"/>
            <a:ext cx="5521778" cy="275303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CCA0A6A-C6E8-2E7A-4C21-D7779FA94353}"/>
              </a:ext>
            </a:extLst>
          </p:cNvPr>
          <p:cNvSpPr/>
          <p:nvPr/>
        </p:nvSpPr>
        <p:spPr>
          <a:xfrm>
            <a:off x="1012758" y="2682970"/>
            <a:ext cx="1063690" cy="5365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Xavier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F0CC41B-B0BB-C8C5-426E-B0B386331317}"/>
              </a:ext>
            </a:extLst>
          </p:cNvPr>
          <p:cNvSpPr/>
          <p:nvPr/>
        </p:nvSpPr>
        <p:spPr>
          <a:xfrm>
            <a:off x="7752573" y="4442510"/>
            <a:ext cx="1136780" cy="53651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Packet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93E79756-765A-0066-9451-20945D740799}"/>
              </a:ext>
            </a:extLst>
          </p:cNvPr>
          <p:cNvSpPr/>
          <p:nvPr/>
        </p:nvSpPr>
        <p:spPr>
          <a:xfrm>
            <a:off x="9797336" y="3404578"/>
            <a:ext cx="885631" cy="53651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MOT1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EBA3CE8-C5E1-F52D-07CF-24F7F1470174}"/>
              </a:ext>
            </a:extLst>
          </p:cNvPr>
          <p:cNvSpPr/>
          <p:nvPr/>
        </p:nvSpPr>
        <p:spPr>
          <a:xfrm>
            <a:off x="9813858" y="4034540"/>
            <a:ext cx="885631" cy="53651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MOT2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E62C45F6-8F15-BF21-9A94-241506ECABC9}"/>
              </a:ext>
            </a:extLst>
          </p:cNvPr>
          <p:cNvSpPr/>
          <p:nvPr/>
        </p:nvSpPr>
        <p:spPr>
          <a:xfrm>
            <a:off x="9813858" y="4664502"/>
            <a:ext cx="885631" cy="53651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MOT3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1DDE9FD-C974-C104-1C9B-B2514BC85A43}"/>
              </a:ext>
            </a:extLst>
          </p:cNvPr>
          <p:cNvSpPr/>
          <p:nvPr/>
        </p:nvSpPr>
        <p:spPr>
          <a:xfrm>
            <a:off x="9813858" y="5292818"/>
            <a:ext cx="885631" cy="536510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MOT4</a:t>
            </a:r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0E388FF8-36B3-2F8D-C66F-F09F4433673B}"/>
              </a:ext>
            </a:extLst>
          </p:cNvPr>
          <p:cNvCxnSpPr>
            <a:cxnSpLocks/>
            <a:stCxn id="13" idx="3"/>
            <a:endCxn id="21" idx="1"/>
          </p:cNvCxnSpPr>
          <p:nvPr/>
        </p:nvCxnSpPr>
        <p:spPr>
          <a:xfrm>
            <a:off x="6011636" y="4710765"/>
            <a:ext cx="174093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D7E52A57-E9BC-36D7-0369-1D94EEFB4E0C}"/>
              </a:ext>
            </a:extLst>
          </p:cNvPr>
          <p:cNvCxnSpPr>
            <a:cxnSpLocks/>
            <a:stCxn id="21" idx="3"/>
            <a:endCxn id="22" idx="1"/>
          </p:cNvCxnSpPr>
          <p:nvPr/>
        </p:nvCxnSpPr>
        <p:spPr>
          <a:xfrm flipV="1">
            <a:off x="8889353" y="3672833"/>
            <a:ext cx="907983" cy="10379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744FE8D-384F-78C8-029D-B77DD6BF8B7D}"/>
              </a:ext>
            </a:extLst>
          </p:cNvPr>
          <p:cNvCxnSpPr>
            <a:cxnSpLocks/>
            <a:stCxn id="21" idx="3"/>
            <a:endCxn id="23" idx="1"/>
          </p:cNvCxnSpPr>
          <p:nvPr/>
        </p:nvCxnSpPr>
        <p:spPr>
          <a:xfrm flipV="1">
            <a:off x="8889353" y="4302795"/>
            <a:ext cx="924505" cy="40797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63FAA0B7-EF48-C1AF-7CF1-EA72DB5CD335}"/>
              </a:ext>
            </a:extLst>
          </p:cNvPr>
          <p:cNvCxnSpPr>
            <a:cxnSpLocks/>
            <a:stCxn id="21" idx="3"/>
            <a:endCxn id="24" idx="1"/>
          </p:cNvCxnSpPr>
          <p:nvPr/>
        </p:nvCxnSpPr>
        <p:spPr>
          <a:xfrm>
            <a:off x="8889353" y="4710765"/>
            <a:ext cx="924505" cy="22199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DC9ACC7F-5100-69D5-DF03-BB2B6E91A89A}"/>
              </a:ext>
            </a:extLst>
          </p:cNvPr>
          <p:cNvCxnSpPr>
            <a:cxnSpLocks/>
            <a:stCxn id="21" idx="3"/>
            <a:endCxn id="25" idx="1"/>
          </p:cNvCxnSpPr>
          <p:nvPr/>
        </p:nvCxnSpPr>
        <p:spPr>
          <a:xfrm>
            <a:off x="8889353" y="4710765"/>
            <a:ext cx="924505" cy="85030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902A35DA-7BF0-1B3E-A994-40A0FEF7918B}"/>
              </a:ext>
            </a:extLst>
          </p:cNvPr>
          <p:cNvSpPr/>
          <p:nvPr/>
        </p:nvSpPr>
        <p:spPr>
          <a:xfrm>
            <a:off x="5822786" y="3950281"/>
            <a:ext cx="1997919" cy="15209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ISSUE</a:t>
            </a:r>
          </a:p>
        </p:txBody>
      </p:sp>
    </p:spTree>
    <p:extLst>
      <p:ext uri="{BB962C8B-B14F-4D97-AF65-F5344CB8AC3E}">
        <p14:creationId xmlns:p14="http://schemas.microsoft.com/office/powerpoint/2010/main" val="4045249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32808712-C5A3-35BD-7FEF-A8F4DFFC3FE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GUI</a:t>
            </a:r>
          </a:p>
          <a:p>
            <a:pPr lvl="1"/>
            <a:r>
              <a:rPr lang="ko-KR" altLang="en-US" dirty="0"/>
              <a:t>모든 모듈에 동일한 </a:t>
            </a:r>
            <a:r>
              <a:rPr lang="en-US" altLang="ko-KR" dirty="0"/>
              <a:t>GUI </a:t>
            </a:r>
            <a:r>
              <a:rPr lang="ko-KR" altLang="en-US" dirty="0"/>
              <a:t>적용</a:t>
            </a:r>
            <a:endParaRPr lang="en-US" altLang="ko-KR" dirty="0"/>
          </a:p>
          <a:p>
            <a:pPr lvl="1"/>
            <a:r>
              <a:rPr lang="ko-KR" altLang="en-US" dirty="0"/>
              <a:t>각</a:t>
            </a:r>
            <a:r>
              <a:rPr lang="en-US" altLang="ko-KR" dirty="0"/>
              <a:t> </a:t>
            </a:r>
            <a:r>
              <a:rPr lang="ko-KR" altLang="en-US" dirty="0"/>
              <a:t>버튼은 해당 모듈이 장착되었을 때만 작동</a:t>
            </a:r>
            <a:endParaRPr lang="en-US" altLang="ko-KR" dirty="0"/>
          </a:p>
          <a:p>
            <a:pPr lvl="1"/>
            <a:r>
              <a:rPr lang="en-US" altLang="ko-KR" dirty="0"/>
              <a:t>To Do: Delivery</a:t>
            </a:r>
          </a:p>
          <a:p>
            <a:pPr lvl="2"/>
            <a:r>
              <a:rPr lang="en-US" altLang="ko-KR" dirty="0"/>
              <a:t>Room </a:t>
            </a:r>
            <a:r>
              <a:rPr lang="ko-KR" altLang="en-US" dirty="0"/>
              <a:t>텍스트</a:t>
            </a:r>
            <a:endParaRPr lang="en-US" altLang="ko-KR" dirty="0"/>
          </a:p>
          <a:p>
            <a:pPr lvl="3"/>
            <a:r>
              <a:rPr lang="en-US" altLang="ko-KR" dirty="0"/>
              <a:t>301~326 </a:t>
            </a:r>
            <a:r>
              <a:rPr lang="ko-KR" altLang="en-US" dirty="0"/>
              <a:t>까지 입력 가능</a:t>
            </a:r>
            <a:endParaRPr lang="en-US" altLang="ko-KR" dirty="0"/>
          </a:p>
          <a:p>
            <a:pPr lvl="3"/>
            <a:r>
              <a:rPr lang="ko-KR" altLang="en-US" dirty="0"/>
              <a:t>다른 입력 시 작동 안함</a:t>
            </a:r>
            <a:endParaRPr lang="en-US" altLang="ko-KR" dirty="0"/>
          </a:p>
          <a:p>
            <a:pPr lvl="2"/>
            <a:r>
              <a:rPr lang="en-US" altLang="ko-KR" dirty="0"/>
              <a:t>Password </a:t>
            </a:r>
            <a:r>
              <a:rPr lang="ko-KR" altLang="en-US" dirty="0"/>
              <a:t>텍스트</a:t>
            </a:r>
            <a:endParaRPr lang="en-US" altLang="ko-KR" dirty="0"/>
          </a:p>
          <a:p>
            <a:pPr lvl="3"/>
            <a:r>
              <a:rPr lang="ko-KR" altLang="en-US" dirty="0"/>
              <a:t>임의의 비밀번호 설정 가능</a:t>
            </a:r>
            <a:endParaRPr lang="en-US" altLang="ko-KR" dirty="0"/>
          </a:p>
          <a:p>
            <a:pPr lvl="2"/>
            <a:r>
              <a:rPr lang="en-US" altLang="ko-KR" dirty="0"/>
              <a:t>Open </a:t>
            </a:r>
            <a:r>
              <a:rPr lang="ko-KR" altLang="en-US" dirty="0"/>
              <a:t>버튼</a:t>
            </a:r>
            <a:endParaRPr lang="en-US" altLang="ko-KR" dirty="0"/>
          </a:p>
          <a:p>
            <a:pPr lvl="3"/>
            <a:r>
              <a:rPr lang="ko-KR" altLang="en-US" dirty="0"/>
              <a:t>배달 중일 때만 활성화</a:t>
            </a:r>
            <a:endParaRPr lang="en-US" altLang="ko-KR" dirty="0"/>
          </a:p>
          <a:p>
            <a:pPr lvl="3"/>
            <a:r>
              <a:rPr lang="ko-KR" altLang="en-US" dirty="0"/>
              <a:t>비밀번호 올바르게 입력 시 작동</a:t>
            </a:r>
            <a:endParaRPr lang="en-US" altLang="ko-KR" dirty="0"/>
          </a:p>
          <a:p>
            <a:pPr lvl="2"/>
            <a:r>
              <a:rPr lang="en-US" altLang="ko-KR" dirty="0"/>
              <a:t>Set </a:t>
            </a:r>
            <a:r>
              <a:rPr lang="ko-KR" altLang="en-US" dirty="0"/>
              <a:t>버튼</a:t>
            </a:r>
            <a:endParaRPr lang="en-US" altLang="ko-KR" dirty="0"/>
          </a:p>
          <a:p>
            <a:pPr lvl="3"/>
            <a:r>
              <a:rPr lang="ko-KR" altLang="en-US" dirty="0"/>
              <a:t>배달 중 아닐 때 활성화</a:t>
            </a:r>
            <a:endParaRPr lang="en-US" altLang="ko-KR" dirty="0"/>
          </a:p>
          <a:p>
            <a:pPr lvl="3"/>
            <a:r>
              <a:rPr lang="en-US" altLang="ko-KR" dirty="0"/>
              <a:t>Room </a:t>
            </a:r>
            <a:r>
              <a:rPr lang="ko-KR" altLang="en-US" dirty="0"/>
              <a:t>텍스트에 올바른 목적지가 입력됐을 때 배달 시작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7F9C4B8-B813-6C4D-C207-6E4DA0240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4831CB-2D2F-FF36-49E9-65834AFF2B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B39135A-BFC5-218E-A672-A5BC9B483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899" y="1756860"/>
            <a:ext cx="4901668" cy="3847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BA1AD7E6-256F-F039-DEEA-19721ABCD78D}"/>
              </a:ext>
            </a:extLst>
          </p:cNvPr>
          <p:cNvSpPr/>
          <p:nvPr/>
        </p:nvSpPr>
        <p:spPr>
          <a:xfrm>
            <a:off x="7083899" y="1990125"/>
            <a:ext cx="2899856" cy="17981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5207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32808712-C5A3-35BD-7FEF-A8F4DFFC3FE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GUI</a:t>
            </a:r>
          </a:p>
          <a:p>
            <a:pPr lvl="1"/>
            <a:r>
              <a:rPr lang="ko-KR" altLang="en-US" dirty="0"/>
              <a:t>모든 모듈에 동일한 </a:t>
            </a:r>
            <a:r>
              <a:rPr lang="en-US" altLang="ko-KR" dirty="0"/>
              <a:t>GUI </a:t>
            </a:r>
            <a:r>
              <a:rPr lang="ko-KR" altLang="en-US" dirty="0"/>
              <a:t>적용</a:t>
            </a:r>
            <a:endParaRPr lang="en-US" altLang="ko-KR" dirty="0"/>
          </a:p>
          <a:p>
            <a:pPr lvl="1"/>
            <a:r>
              <a:rPr lang="ko-KR" altLang="en-US" dirty="0"/>
              <a:t>각</a:t>
            </a:r>
            <a:r>
              <a:rPr lang="en-US" altLang="ko-KR" dirty="0"/>
              <a:t> </a:t>
            </a:r>
            <a:r>
              <a:rPr lang="ko-KR" altLang="en-US" dirty="0"/>
              <a:t>버튼은 해당 모듈이 장착되었을 때만 작동</a:t>
            </a:r>
            <a:endParaRPr lang="en-US" altLang="ko-KR" dirty="0"/>
          </a:p>
          <a:p>
            <a:pPr lvl="1"/>
            <a:r>
              <a:rPr lang="en-US" altLang="ko-KR" dirty="0"/>
              <a:t>To Do: Disinfection</a:t>
            </a:r>
          </a:p>
          <a:p>
            <a:pPr lvl="2"/>
            <a:r>
              <a:rPr lang="en-US" altLang="ko-KR" dirty="0"/>
              <a:t>Disinfection </a:t>
            </a:r>
            <a:r>
              <a:rPr lang="ko-KR" altLang="en-US" dirty="0"/>
              <a:t>버튼</a:t>
            </a:r>
            <a:endParaRPr lang="en-US" altLang="ko-KR" dirty="0"/>
          </a:p>
          <a:p>
            <a:pPr lvl="3"/>
            <a:r>
              <a:rPr lang="ko-KR" altLang="en-US" dirty="0"/>
              <a:t>방역 알고리즘 수행</a:t>
            </a:r>
            <a:endParaRPr lang="en-US" altLang="ko-KR" dirty="0"/>
          </a:p>
          <a:p>
            <a:pPr lvl="3"/>
            <a:r>
              <a:rPr lang="en-US" altLang="ko-KR" dirty="0"/>
              <a:t>YOLOv5:</a:t>
            </a:r>
            <a:r>
              <a:rPr lang="ko-KR" altLang="en-US" dirty="0"/>
              <a:t> 문</a:t>
            </a:r>
            <a:r>
              <a:rPr lang="en-US" altLang="ko-KR" dirty="0"/>
              <a:t>, </a:t>
            </a:r>
            <a:r>
              <a:rPr lang="ko-KR" altLang="en-US" dirty="0"/>
              <a:t>문고리 인식</a:t>
            </a:r>
            <a:endParaRPr lang="en-US" altLang="ko-KR" dirty="0"/>
          </a:p>
          <a:p>
            <a:pPr lvl="3"/>
            <a:r>
              <a:rPr lang="ko-KR" altLang="en-US" dirty="0"/>
              <a:t>인식한 위치로 이동</a:t>
            </a:r>
            <a:endParaRPr lang="en-US" altLang="ko-KR" dirty="0"/>
          </a:p>
          <a:p>
            <a:pPr lvl="3"/>
            <a:r>
              <a:rPr lang="ko-KR" altLang="en-US" dirty="0" err="1"/>
              <a:t>모듈부</a:t>
            </a:r>
            <a:r>
              <a:rPr lang="en-US" altLang="ko-KR" dirty="0"/>
              <a:t>: </a:t>
            </a:r>
            <a:r>
              <a:rPr lang="ko-KR" altLang="en-US" dirty="0" err="1"/>
              <a:t>서보모터를</a:t>
            </a:r>
            <a:r>
              <a:rPr lang="ko-KR" altLang="en-US" dirty="0"/>
              <a:t> 이용한 </a:t>
            </a:r>
            <a:r>
              <a:rPr lang="ko-KR" altLang="en-US" dirty="0" err="1"/>
              <a:t>소독액</a:t>
            </a:r>
            <a:r>
              <a:rPr lang="ko-KR" altLang="en-US" dirty="0"/>
              <a:t> 분사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7F9C4B8-B813-6C4D-C207-6E4DA0240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4831CB-2D2F-FF36-49E9-65834AFF2B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B39135A-BFC5-218E-A672-A5BC9B483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899" y="1756860"/>
            <a:ext cx="4901668" cy="3847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F3EB0908-F0A3-850F-1934-DEB18DF1F2F6}"/>
              </a:ext>
            </a:extLst>
          </p:cNvPr>
          <p:cNvSpPr/>
          <p:nvPr/>
        </p:nvSpPr>
        <p:spPr>
          <a:xfrm>
            <a:off x="7259216" y="3760237"/>
            <a:ext cx="1268964" cy="653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0957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32808712-C5A3-35BD-7FEF-A8F4DFFC3FE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altLang="ko-KR" dirty="0"/>
              <a:t>GUI</a:t>
            </a:r>
          </a:p>
          <a:p>
            <a:pPr lvl="1"/>
            <a:r>
              <a:rPr lang="ko-KR" altLang="en-US" dirty="0"/>
              <a:t>모든 모듈에 동일한 </a:t>
            </a:r>
            <a:r>
              <a:rPr lang="en-US" altLang="ko-KR" dirty="0"/>
              <a:t>GUI </a:t>
            </a:r>
            <a:r>
              <a:rPr lang="ko-KR" altLang="en-US" dirty="0"/>
              <a:t>적용</a:t>
            </a:r>
            <a:endParaRPr lang="en-US" altLang="ko-KR" dirty="0"/>
          </a:p>
          <a:p>
            <a:pPr lvl="1"/>
            <a:r>
              <a:rPr lang="ko-KR" altLang="en-US" dirty="0"/>
              <a:t>각</a:t>
            </a:r>
            <a:r>
              <a:rPr lang="en-US" altLang="ko-KR" dirty="0"/>
              <a:t> </a:t>
            </a:r>
            <a:r>
              <a:rPr lang="ko-KR" altLang="en-US" dirty="0"/>
              <a:t>버튼은 해당 모듈이 장착되었을 때만 작동</a:t>
            </a:r>
            <a:endParaRPr lang="en-US" altLang="ko-KR" dirty="0"/>
          </a:p>
          <a:p>
            <a:pPr lvl="1"/>
            <a:r>
              <a:rPr lang="en-US" altLang="ko-KR" dirty="0"/>
              <a:t>To Do: Cleaning</a:t>
            </a:r>
          </a:p>
          <a:p>
            <a:pPr lvl="2"/>
            <a:r>
              <a:rPr lang="en-US" altLang="ko-KR" dirty="0"/>
              <a:t>Cleaning </a:t>
            </a:r>
            <a:r>
              <a:rPr lang="ko-KR" altLang="en-US" dirty="0"/>
              <a:t>버튼</a:t>
            </a:r>
            <a:endParaRPr lang="en-US" altLang="ko-KR" dirty="0"/>
          </a:p>
          <a:p>
            <a:pPr lvl="3"/>
            <a:r>
              <a:rPr lang="ko-KR" altLang="en-US" dirty="0"/>
              <a:t>청소 알고리즘 수행</a:t>
            </a:r>
            <a:endParaRPr lang="en-US" altLang="ko-KR" dirty="0"/>
          </a:p>
          <a:p>
            <a:pPr lvl="3"/>
            <a:r>
              <a:rPr lang="en-US" altLang="ko-KR" dirty="0"/>
              <a:t>Wall following</a:t>
            </a:r>
          </a:p>
          <a:p>
            <a:pPr lvl="3"/>
            <a:r>
              <a:rPr lang="ko-KR" altLang="en-US" dirty="0" err="1"/>
              <a:t>모듈부</a:t>
            </a:r>
            <a:r>
              <a:rPr lang="en-US" altLang="ko-KR" dirty="0"/>
              <a:t>: </a:t>
            </a:r>
            <a:r>
              <a:rPr lang="ko-KR" altLang="en-US" dirty="0"/>
              <a:t>흡입모터 동작</a:t>
            </a:r>
            <a:endParaRPr lang="en-US" altLang="ko-KR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7F9C4B8-B813-6C4D-C207-6E4DA0240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4831CB-2D2F-FF36-49E9-65834AFF2B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E1B995-0F38-48C0-B041-DBEEF5C02F5D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B39135A-BFC5-218E-A672-A5BC9B483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899" y="1756860"/>
            <a:ext cx="4901668" cy="3847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6701229A-FCD8-367A-488A-0E15BDB5F5EA}"/>
              </a:ext>
            </a:extLst>
          </p:cNvPr>
          <p:cNvSpPr/>
          <p:nvPr/>
        </p:nvSpPr>
        <p:spPr>
          <a:xfrm>
            <a:off x="8556171" y="3769567"/>
            <a:ext cx="1268964" cy="65314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105684"/>
      </p:ext>
    </p:extLst>
  </p:cSld>
  <p:clrMapOvr>
    <a:masterClrMapping/>
  </p:clrMapOvr>
</p:sld>
</file>

<file path=ppt/theme/theme1.xml><?xml version="1.0" encoding="utf-8"?>
<a:theme xmlns:a="http://schemas.openxmlformats.org/drawingml/2006/main" name="제목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로실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</TotalTime>
  <Words>461</Words>
  <Application>Microsoft Office PowerPoint</Application>
  <PresentationFormat>와이드스크린</PresentationFormat>
  <Paragraphs>159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Arial</vt:lpstr>
      <vt:lpstr>Wingdings</vt:lpstr>
      <vt:lpstr>제목</vt:lpstr>
      <vt:lpstr>로실 테마</vt:lpstr>
      <vt:lpstr>Capstone Report</vt:lpstr>
      <vt:lpstr>Index</vt:lpstr>
      <vt:lpstr>HW</vt:lpstr>
      <vt:lpstr>HW</vt:lpstr>
      <vt:lpstr>HW</vt:lpstr>
      <vt:lpstr>HW</vt:lpstr>
      <vt:lpstr>SW</vt:lpstr>
      <vt:lpstr>SW</vt:lpstr>
      <vt:lpstr>SW</vt:lpstr>
      <vt:lpstr>SW</vt:lpstr>
      <vt:lpstr>SW</vt:lpstr>
      <vt:lpstr>SW</vt:lpstr>
      <vt:lpstr>SW</vt:lpstr>
      <vt:lpstr>SW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문석준</dc:creator>
  <cp:lastModifiedBy>문석준</cp:lastModifiedBy>
  <cp:revision>349</cp:revision>
  <dcterms:created xsi:type="dcterms:W3CDTF">2021-03-12T05:32:12Z</dcterms:created>
  <dcterms:modified xsi:type="dcterms:W3CDTF">2022-05-18T17:42:06Z</dcterms:modified>
</cp:coreProperties>
</file>

<file path=docProps/thumbnail.jpeg>
</file>